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80" r:id="rId2"/>
    <p:sldId id="277" r:id="rId3"/>
    <p:sldId id="279" r:id="rId4"/>
    <p:sldId id="278" r:id="rId5"/>
    <p:sldId id="263" r:id="rId6"/>
    <p:sldId id="264" r:id="rId7"/>
    <p:sldId id="262" r:id="rId8"/>
    <p:sldId id="266" r:id="rId9"/>
    <p:sldId id="290" r:id="rId10"/>
    <p:sldId id="283" r:id="rId11"/>
    <p:sldId id="284" r:id="rId12"/>
    <p:sldId id="270" r:id="rId13"/>
    <p:sldId id="285" r:id="rId14"/>
    <p:sldId id="286" r:id="rId15"/>
    <p:sldId id="274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00CC"/>
    <a:srgbClr val="B8007F"/>
    <a:srgbClr val="D00054"/>
    <a:srgbClr val="FF0066"/>
    <a:srgbClr val="CC0053"/>
    <a:srgbClr val="E339E7"/>
    <a:srgbClr val="80008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9" autoAdjust="0"/>
    <p:restoredTop sz="94673" autoAdjust="0"/>
  </p:normalViewPr>
  <p:slideViewPr>
    <p:cSldViewPr>
      <p:cViewPr>
        <p:scale>
          <a:sx n="136" d="100"/>
          <a:sy n="136" d="100"/>
        </p:scale>
        <p:origin x="954" y="3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89" y="230"/>
              <a:ext cx="1859" cy="3630"/>
              <a:chOff x="3007" y="773"/>
              <a:chExt cx="1859" cy="3630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3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8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62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2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0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0" y="1323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7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8" y="119"/>
              <a:ext cx="356" cy="608"/>
              <a:chOff x="1732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2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1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5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6" y="3303"/>
              <a:ext cx="500" cy="500"/>
              <a:chOff x="1727" y="871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71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9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2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3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3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</p:grpSp>
      <p:sp>
        <p:nvSpPr>
          <p:cNvPr id="4715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es-MX"/>
              <a:t>Haga clic para cambiar el estilo de título	</a:t>
            </a:r>
          </a:p>
        </p:txBody>
      </p:sp>
      <p:sp>
        <p:nvSpPr>
          <p:cNvPr id="4715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s-MX"/>
              <a:t>Haga clic para modificar el estilo de subtítulo del patrón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753BC-7C60-4B4E-8503-91EE412FD95B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81C17-5884-4043-B851-2839F72442A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9709C-E658-4F23-9B9D-DC42D5605642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CEF94-07F5-4AF2-9214-C61BF17C3AA1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4E763-43DA-4C39-A805-E6ACCDEE139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2ED83-41B2-4ABD-83D8-B62B94CE3931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A402B-ECB0-456E-85AA-C594BE7465FC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B9ACB-4B42-4B37-ACD2-1E0CE57BEFA0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96995-EEBF-4BEE-ADF1-5B530510C2E1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DEA6F-76F2-47AB-829D-4CFBA648421B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7126F-254F-44E8-9AC4-777A00E28E7C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B3C17-E910-44D6-B1CA-5A749CB807C1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4608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4608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08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08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sp>
          <p:nvSpPr>
            <p:cNvPr id="4608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4609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09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09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09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09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4609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s-MX"/>
                </a:p>
              </p:txBody>
            </p:sp>
            <p:sp>
              <p:nvSpPr>
                <p:cNvPr id="4609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s-MX"/>
                </a:p>
              </p:txBody>
            </p:sp>
            <p:sp>
              <p:nvSpPr>
                <p:cNvPr id="4609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1" y="1723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s-MX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46100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101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10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46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4610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10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  <p:sp>
            <p:nvSpPr>
              <p:cNvPr id="4611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s-MX"/>
              </a:p>
            </p:txBody>
          </p:sp>
        </p:grpSp>
        <p:sp>
          <p:nvSpPr>
            <p:cNvPr id="4611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1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2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2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2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2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2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</p:grpSp>
      <p:sp>
        <p:nvSpPr>
          <p:cNvPr id="4612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MX" smtClean="0"/>
              <a:t>Haga clic para cambiar el estilo de título	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MX" smtClean="0"/>
              <a:t>Haga clic para modificar el estilo de texto del patrón</a:t>
            </a:r>
          </a:p>
          <a:p>
            <a:pPr lvl="1"/>
            <a:r>
              <a:rPr lang="es-MX" smtClean="0"/>
              <a:t>Segundo nivel</a:t>
            </a:r>
          </a:p>
          <a:p>
            <a:pPr lvl="2"/>
            <a:r>
              <a:rPr lang="es-MX" smtClean="0"/>
              <a:t>Tercer nivel</a:t>
            </a:r>
          </a:p>
          <a:p>
            <a:pPr lvl="3"/>
            <a:r>
              <a:rPr lang="es-MX" smtClean="0"/>
              <a:t>Cuarto nivel</a:t>
            </a:r>
          </a:p>
          <a:p>
            <a:pPr lvl="4"/>
            <a:r>
              <a:rPr lang="es-MX" smtClean="0"/>
              <a:t>Quinto nivel</a:t>
            </a:r>
          </a:p>
        </p:txBody>
      </p:sp>
      <p:sp>
        <p:nvSpPr>
          <p:cNvPr id="4612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612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612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65A234C-11CA-4855-A60F-F9B2D60F630B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://av.rds.yahoo.com/_ylt=A9ibyKZ0DF1DmIQBXUPXTKMX;_ylu=X3oDMTBvMmFkM29rBHBndANhdl9pbWdfcmVzdWx0BHNlYwNzcg--/SIG=12dinu1hk/EXP=1130257908/**http:/www.umich.edu/~patanash/leodicaprio/dicaprio2.html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26" descr="baby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838200"/>
            <a:ext cx="3886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1027" descr="baby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924175"/>
            <a:ext cx="3581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500034" y="6143644"/>
            <a:ext cx="6146800" cy="714356"/>
          </a:xfrm>
        </p:spPr>
        <p:txBody>
          <a:bodyPr/>
          <a:lstStyle/>
          <a:p>
            <a:pPr algn="l"/>
            <a:r>
              <a:rPr lang="es-MX" sz="1400" dirty="0" smtClean="0">
                <a:solidFill>
                  <a:srgbClr val="000000"/>
                </a:solidFill>
              </a:rPr>
              <a:t>Mtro. Sex. </a:t>
            </a:r>
            <a:r>
              <a:rPr lang="es-MX" sz="1400" dirty="0" err="1" smtClean="0">
                <a:solidFill>
                  <a:srgbClr val="000000"/>
                </a:solidFill>
              </a:rPr>
              <a:t>Educ</a:t>
            </a:r>
            <a:r>
              <a:rPr lang="es-MX" sz="1400" dirty="0" smtClean="0">
                <a:solidFill>
                  <a:srgbClr val="000000"/>
                </a:solidFill>
              </a:rPr>
              <a:t>. Félix A. Echeverría Sandoval</a:t>
            </a:r>
            <a:endParaRPr lang="es-MX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smtClean="0">
                <a:solidFill>
                  <a:srgbClr val="000000"/>
                </a:solidFill>
                <a:latin typeface="Monotype Corsiva" pitchFamily="66" charset="0"/>
              </a:rPr>
              <a:t>PREFERENCIA GENÉRICA</a:t>
            </a:r>
            <a:endParaRPr lang="es-MX" dirty="0" smtClean="0">
              <a:solidFill>
                <a:srgbClr val="000000"/>
              </a:solidFill>
              <a:latin typeface="Monotype Corsiva" pitchFamily="66" charset="0"/>
            </a:endParaRPr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es-ES_tradnl" smtClean="0"/>
              <a:t>	</a:t>
            </a:r>
          </a:p>
          <a:p>
            <a:pPr algn="just" eaLnBrk="1" hangingPunct="1">
              <a:buFontTx/>
              <a:buNone/>
            </a:pPr>
            <a:r>
              <a:rPr lang="es-ES_tradnl" sz="4800" smtClean="0">
                <a:latin typeface="Monotype Corsiva" pitchFamily="66" charset="0"/>
              </a:rPr>
              <a:t>	Se determina en la adolescencia, por el deseo de compartir sentimientos, emociones y las relaciones erótico-sexuales.</a:t>
            </a:r>
            <a:r>
              <a:rPr lang="es-ES_tradnl" smtClean="0"/>
              <a:t> </a:t>
            </a:r>
            <a:endParaRPr lang="es-MX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smtClean="0">
                <a:latin typeface="Arial" charset="0"/>
              </a:rPr>
              <a:t/>
            </a:r>
            <a:br>
              <a:rPr lang="es-MX" sz="1400" u="sng" smtClean="0">
                <a:latin typeface="Arial" charset="0"/>
              </a:rPr>
            </a:br>
            <a:endParaRPr lang="es-MX" sz="1400" smtClean="0">
              <a:latin typeface="Arial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404813"/>
            <a:ext cx="7200900" cy="720725"/>
          </a:xfrm>
        </p:spPr>
        <p:txBody>
          <a:bodyPr/>
          <a:lstStyle/>
          <a:p>
            <a:pPr eaLnBrk="1" hangingPunct="1">
              <a:defRPr/>
            </a:pPr>
            <a:r>
              <a:rPr lang="es-ES_tradnl" dirty="0" smtClean="0"/>
              <a:t>HETEROSEXUAL</a:t>
            </a:r>
            <a:endParaRPr lang="es-MX" dirty="0" smtClean="0"/>
          </a:p>
        </p:txBody>
      </p:sp>
      <p:pic>
        <p:nvPicPr>
          <p:cNvPr id="13316" name="Picture 4" descr="3737669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260350"/>
            <a:ext cx="208756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0"/>
            <a:ext cx="1509712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parejasexy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8" y="1071563"/>
            <a:ext cx="1768475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K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4005263"/>
            <a:ext cx="3671887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9" descr="79587_528022407_00lover_H223651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0" y="3405188"/>
            <a:ext cx="635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0" descr="79587_528022407_00lover_H223651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0" y="3405188"/>
            <a:ext cx="635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1" descr="79587_528022407_00lover_H223651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0" y="3405188"/>
            <a:ext cx="635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2" descr="79587_528022407_00lover_H223651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0" y="3405188"/>
            <a:ext cx="635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3" descr="79587_528022407_0pos_H210834_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825" y="2060575"/>
            <a:ext cx="19494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4" descr="eyaculacion02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43663" y="2420938"/>
            <a:ext cx="247491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smtClean="0">
                <a:latin typeface="Arial" charset="0"/>
              </a:rPr>
              <a:t/>
            </a:r>
            <a:br>
              <a:rPr lang="es-MX" sz="1400" u="sng" smtClean="0">
                <a:latin typeface="Arial" charset="0"/>
              </a:rPr>
            </a:br>
            <a:endParaRPr lang="es-MX" sz="1400" smtClean="0">
              <a:latin typeface="Arial" charset="0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04813"/>
            <a:ext cx="6146800" cy="792162"/>
          </a:xfrm>
        </p:spPr>
        <p:txBody>
          <a:bodyPr/>
          <a:lstStyle/>
          <a:p>
            <a:pPr algn="l" eaLnBrk="1" hangingPunct="1">
              <a:defRPr/>
            </a:pPr>
            <a:r>
              <a:rPr lang="es-ES_tradnl" dirty="0" smtClean="0">
                <a:solidFill>
                  <a:srgbClr val="9900FF"/>
                </a:solidFill>
              </a:rPr>
              <a:t>HOMOSEXUAL</a:t>
            </a:r>
            <a:endParaRPr lang="es-MX" dirty="0" smtClean="0">
              <a:solidFill>
                <a:srgbClr val="9900FF"/>
              </a:solidFill>
            </a:endParaRPr>
          </a:p>
        </p:txBody>
      </p:sp>
      <p:pic>
        <p:nvPicPr>
          <p:cNvPr id="14340" name="Picture 4" descr="4123982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4005263"/>
            <a:ext cx="23749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2779120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484313"/>
            <a:ext cx="2663825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1088877446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989138"/>
            <a:ext cx="2303463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ga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844675"/>
            <a:ext cx="224313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CAEL236J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260350"/>
            <a:ext cx="17907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bi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875" y="4005263"/>
            <a:ext cx="3748088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sz="4000" smtClean="0">
                <a:solidFill>
                  <a:srgbClr val="FF3399"/>
                </a:solidFill>
              </a:rPr>
              <a:t>BISE</a:t>
            </a:r>
            <a:r>
              <a:rPr lang="es-ES_tradnl" sz="4000" smtClean="0">
                <a:solidFill>
                  <a:srgbClr val="0000CC"/>
                </a:solidFill>
              </a:rPr>
              <a:t>XUAL</a:t>
            </a:r>
            <a:endParaRPr lang="es-MX" sz="4000" smtClean="0">
              <a:solidFill>
                <a:srgbClr val="0000CC"/>
              </a:solidFill>
            </a:endParaRPr>
          </a:p>
        </p:txBody>
      </p:sp>
      <p:pic>
        <p:nvPicPr>
          <p:cNvPr id="15363" name="Picture 4" descr="82979259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2500" y="2276475"/>
            <a:ext cx="2089150" cy="1844675"/>
          </a:xfrm>
        </p:spPr>
      </p:pic>
      <p:pic>
        <p:nvPicPr>
          <p:cNvPr id="15364" name="Picture 11" descr="FOTO171200301281809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860800"/>
            <a:ext cx="2449512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2" descr="FOTO1200301281809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4005263"/>
            <a:ext cx="3095625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5" descr="E_027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260350"/>
            <a:ext cx="238760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6" descr="bañista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325" y="333375"/>
            <a:ext cx="2730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dirty="0" smtClean="0">
                <a:latin typeface="Arial" charset="0"/>
              </a:rPr>
              <a:t/>
            </a:r>
            <a:br>
              <a:rPr lang="es-MX" sz="1400" u="sng" dirty="0" smtClean="0">
                <a:latin typeface="Arial" charset="0"/>
              </a:rPr>
            </a:br>
            <a:endParaRPr lang="es-MX" sz="1400" dirty="0" smtClean="0">
              <a:latin typeface="Arial" charset="0"/>
            </a:endParaRP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50" y="714375"/>
            <a:ext cx="6165850" cy="5081588"/>
          </a:xfrm>
        </p:spPr>
        <p:txBody>
          <a:bodyPr/>
          <a:lstStyle/>
          <a:p>
            <a:pPr algn="l" eaLnBrk="1" hangingPunct="1">
              <a:defRPr/>
            </a:pPr>
            <a:r>
              <a:rPr lang="es-ES_tradnl" dirty="0" smtClean="0">
                <a:solidFill>
                  <a:srgbClr val="CC00CC"/>
                </a:solidFill>
              </a:rPr>
              <a:t>        </a:t>
            </a:r>
            <a:r>
              <a:rPr lang="es-ES_tradnl" dirty="0" smtClean="0">
                <a:solidFill>
                  <a:srgbClr val="FF0066"/>
                </a:solidFill>
              </a:rPr>
              <a:t>TRANSGÉNERO:</a:t>
            </a:r>
            <a:endParaRPr lang="es-ES_tradnl" sz="1400" dirty="0" smtClean="0">
              <a:solidFill>
                <a:srgbClr val="FF0066"/>
              </a:solidFill>
            </a:endParaRPr>
          </a:p>
          <a:p>
            <a:pPr algn="l" eaLnBrk="1" hangingPunct="1">
              <a:defRPr/>
            </a:pPr>
            <a:r>
              <a:rPr lang="es-ES_tradnl" sz="1400" dirty="0" smtClean="0">
                <a:solidFill>
                  <a:srgbClr val="CC00CC"/>
                </a:solidFill>
              </a:rPr>
              <a:t>                   </a:t>
            </a:r>
            <a:r>
              <a:rPr lang="es-ES_tradnl" sz="1400" dirty="0" smtClean="0">
                <a:solidFill>
                  <a:srgbClr val="000000"/>
                </a:solidFill>
              </a:rPr>
              <a:t>Hombres y mujeres “atrapados-as” en cuerpos                                        	     que no les corresponden.</a:t>
            </a:r>
            <a:r>
              <a:rPr lang="es-ES_tradnl" dirty="0" smtClean="0">
                <a:solidFill>
                  <a:srgbClr val="CC00CC"/>
                </a:solidFill>
              </a:rPr>
              <a:t> </a:t>
            </a:r>
          </a:p>
          <a:p>
            <a:pPr algn="r" eaLnBrk="1" hangingPunct="1">
              <a:defRPr/>
            </a:pPr>
            <a:endParaRPr lang="es-ES_tradnl" dirty="0" smtClean="0">
              <a:solidFill>
                <a:srgbClr val="CC00CC"/>
              </a:solidFill>
            </a:endParaRPr>
          </a:p>
          <a:p>
            <a:pPr algn="r" eaLnBrk="1" hangingPunct="1">
              <a:defRPr/>
            </a:pPr>
            <a:endParaRPr lang="es-ES_tradnl" dirty="0" smtClean="0">
              <a:solidFill>
                <a:srgbClr val="CC00CC"/>
              </a:solidFill>
            </a:endParaRPr>
          </a:p>
          <a:p>
            <a:pPr eaLnBrk="1" hangingPunct="1">
              <a:defRPr/>
            </a:pPr>
            <a:r>
              <a:rPr lang="es-ES_tradnl" dirty="0" smtClean="0">
                <a:solidFill>
                  <a:srgbClr val="990099"/>
                </a:solidFill>
              </a:rPr>
              <a:t>TRANSVESTI</a:t>
            </a:r>
          </a:p>
          <a:p>
            <a:pPr eaLnBrk="1" hangingPunct="1">
              <a:defRPr/>
            </a:pPr>
            <a:r>
              <a:rPr lang="es-ES_tradnl" sz="1400" dirty="0" smtClean="0">
                <a:solidFill>
                  <a:srgbClr val="000000"/>
                </a:solidFill>
              </a:rPr>
              <a:t>Portar prendas propias del otro género</a:t>
            </a:r>
          </a:p>
          <a:p>
            <a:pPr eaLnBrk="1" hangingPunct="1">
              <a:defRPr/>
            </a:pPr>
            <a:endParaRPr lang="es-ES_tradnl" sz="1400" dirty="0" smtClean="0"/>
          </a:p>
          <a:p>
            <a:pPr eaLnBrk="1" hangingPunct="1">
              <a:defRPr/>
            </a:pPr>
            <a:endParaRPr lang="es-ES_tradnl" dirty="0" smtClean="0"/>
          </a:p>
          <a:p>
            <a:pPr algn="l" eaLnBrk="1" hangingPunct="1">
              <a:defRPr/>
            </a:pPr>
            <a:r>
              <a:rPr lang="es-ES_tradnl" dirty="0" smtClean="0">
                <a:solidFill>
                  <a:schemeClr val="hlink"/>
                </a:solidFill>
              </a:rPr>
              <a:t>            </a:t>
            </a:r>
            <a:r>
              <a:rPr lang="es-ES_tradnl" dirty="0" smtClean="0">
                <a:solidFill>
                  <a:srgbClr val="E339E7"/>
                </a:solidFill>
              </a:rPr>
              <a:t>TRANSEXUAL: </a:t>
            </a:r>
          </a:p>
          <a:p>
            <a:pPr algn="l" eaLnBrk="1" hangingPunct="1">
              <a:defRPr/>
            </a:pPr>
            <a:r>
              <a:rPr lang="es-ES" sz="1600" b="0" dirty="0" smtClean="0">
                <a:solidFill>
                  <a:srgbClr val="000000"/>
                </a:solidFill>
              </a:rPr>
              <a:t>                        Tratamientos hormonales </a:t>
            </a:r>
          </a:p>
          <a:p>
            <a:pPr algn="l" eaLnBrk="1" hangingPunct="1">
              <a:defRPr/>
            </a:pPr>
            <a:r>
              <a:rPr lang="es-ES" sz="1600" b="0" dirty="0" smtClean="0">
                <a:solidFill>
                  <a:srgbClr val="000000"/>
                </a:solidFill>
              </a:rPr>
              <a:t>                         y cirugía mayor.</a:t>
            </a:r>
            <a:r>
              <a:rPr lang="es-ES" dirty="0" smtClean="0"/>
              <a:t> </a:t>
            </a:r>
            <a:endParaRPr lang="es-ES" dirty="0" smtClean="0"/>
          </a:p>
          <a:p>
            <a:pPr algn="l" eaLnBrk="1" hangingPunct="1">
              <a:defRPr/>
            </a:pPr>
            <a:r>
              <a:rPr lang="es-ES" dirty="0" smtClean="0"/>
              <a:t> </a:t>
            </a:r>
            <a:r>
              <a:rPr lang="es-ES" dirty="0" smtClean="0"/>
              <a:t>          </a:t>
            </a:r>
            <a:r>
              <a:rPr lang="es-ES" sz="1000" dirty="0" smtClean="0"/>
              <a:t>Raúl </a:t>
            </a:r>
            <a:r>
              <a:rPr lang="es-ES" sz="1000" dirty="0" err="1" smtClean="0"/>
              <a:t>Santinelli</a:t>
            </a:r>
            <a:r>
              <a:rPr lang="es-ES" sz="1000" smtClean="0"/>
              <a:t>                                  Loren </a:t>
            </a:r>
            <a:r>
              <a:rPr lang="es-ES" sz="1000" dirty="0" smtClean="0"/>
              <a:t>Cameron</a:t>
            </a:r>
            <a:endParaRPr lang="es-MX" sz="1000" dirty="0" smtClean="0"/>
          </a:p>
        </p:txBody>
      </p:sp>
      <p:pic>
        <p:nvPicPr>
          <p:cNvPr id="16388" name="Picture 7" descr="http://i.esmas.com/image/0/000/002/708/ESTV0513_ArmandoPalomo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7175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9" descr="http://a4.sphotos.ak.fbcdn.net/hphotos-ak-ash4/217631_1802728481916_1650964077_1747826_5897236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187524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1" descr="https://lh5.googleusercontent.com/-EzU0B5BkH4w/TW8AURPsGzI/AAAAAAAAAuc/mca4rFytr_s/STI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86313"/>
            <a:ext cx="29130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Usuario\Mis documentos\Mis imágenes\lcnude_revist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487063"/>
            <a:ext cx="2500298" cy="33709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smtClean="0">
                <a:latin typeface="Arial" charset="0"/>
              </a:rPr>
              <a:t/>
            </a:r>
            <a:br>
              <a:rPr lang="es-MX" sz="1400" u="sng" smtClean="0">
                <a:latin typeface="Arial" charset="0"/>
              </a:rPr>
            </a:br>
            <a:endParaRPr lang="es-MX" sz="1400" smtClean="0">
              <a:latin typeface="Arial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2205038"/>
            <a:ext cx="6146800" cy="2663825"/>
          </a:xfrm>
        </p:spPr>
        <p:txBody>
          <a:bodyPr/>
          <a:lstStyle/>
          <a:p>
            <a:pPr eaLnBrk="1" hangingPunct="1">
              <a:defRPr/>
            </a:pPr>
            <a:r>
              <a:rPr lang="es-ES_tradnl" smtClean="0">
                <a:solidFill>
                  <a:srgbClr val="CC00CC"/>
                </a:solidFill>
              </a:rPr>
              <a:t>DISFRUTEMOS DE NUESTRA SEXUALIDAD CON RESPONSABILIDAD</a:t>
            </a:r>
          </a:p>
          <a:p>
            <a:pPr eaLnBrk="1" hangingPunct="1">
              <a:defRPr/>
            </a:pPr>
            <a:endParaRPr lang="es-ES_tradnl" sz="2400" smtClean="0"/>
          </a:p>
          <a:p>
            <a:pPr algn="r" eaLnBrk="1" hangingPunct="1">
              <a:defRPr/>
            </a:pPr>
            <a:r>
              <a:rPr lang="es-ES_tradnl" sz="2000" smtClean="0">
                <a:solidFill>
                  <a:srgbClr val="000000"/>
                </a:solidFill>
              </a:rPr>
              <a:t>Félix</a:t>
            </a:r>
            <a:endParaRPr lang="es-MX" sz="20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smtClean="0">
                <a:latin typeface="Arial" charset="0"/>
              </a:rPr>
              <a:t/>
            </a:r>
            <a:br>
              <a:rPr lang="es-MX" sz="1400" u="sng" smtClean="0">
                <a:latin typeface="Arial" charset="0"/>
              </a:rPr>
            </a:br>
            <a:endParaRPr lang="es-MX" sz="1400" smtClean="0">
              <a:latin typeface="Arial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420938"/>
            <a:ext cx="7993063" cy="3455987"/>
          </a:xfrm>
        </p:spPr>
        <p:txBody>
          <a:bodyPr/>
          <a:lstStyle/>
          <a:p>
            <a:pPr eaLnBrk="1" hangingPunct="1">
              <a:defRPr/>
            </a:pPr>
            <a:r>
              <a:rPr lang="es-MX" b="0" dirty="0" smtClean="0">
                <a:solidFill>
                  <a:srgbClr val="FF0000"/>
                </a:solidFill>
              </a:rPr>
              <a:t>SEXO</a:t>
            </a:r>
          </a:p>
          <a:p>
            <a:pPr algn="just" eaLnBrk="1" hangingPunct="1">
              <a:defRPr/>
            </a:pPr>
            <a:r>
              <a:rPr lang="es-MX" sz="1800" dirty="0" smtClean="0"/>
              <a:t>	</a:t>
            </a:r>
            <a:r>
              <a:rPr lang="es-MX" sz="2800" dirty="0" smtClean="0"/>
              <a:t>Son aspectos biológicos, genéticamente heredados que colocan a los individuos de una especie en algún punto de un continuo, en cuyos extremos se encontrarán individuos reproductivamente complementarios.</a:t>
            </a:r>
          </a:p>
          <a:p>
            <a:pPr algn="l" eaLnBrk="1" hangingPunct="1">
              <a:defRPr/>
            </a:pPr>
            <a:endParaRPr lang="es-MX" sz="2800" dirty="0" smtClean="0">
              <a:solidFill>
                <a:schemeClr val="hlink"/>
              </a:solidFill>
            </a:endParaRPr>
          </a:p>
        </p:txBody>
      </p:sp>
      <p:pic>
        <p:nvPicPr>
          <p:cNvPr id="4100" name="Picture 7" descr="signos_cuerp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85728"/>
            <a:ext cx="2214578" cy="263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8" descr="musculosdeacero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85728"/>
            <a:ext cx="2298704" cy="277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AutoShape 11" descr="data:image/jpg;base64,/9j/4AAQSkZJRgABAQAAAQABAAD/2wBDAAkGBwgHBgkIBwgKCgkLDRYPDQwMDRsUFRAWIB0iIiAdHx8kKDQsJCYxJx8fLT0tMTU3Ojo6Iys/RD84QzQ5Ojf/2wBDAQoKCg0MDRoPDxo3JR8lNzc3Nzc3Nzc3Nzc3Nzc3Nzc3Nzc3Nzc3Nzc3Nzc3Nzc3Nzc3Nzc3Nzc3Nzc3Nzc3Nzf/wAARCACMAIwDASIAAhEBAxEB/8QAHAAAAQUBAQEAAAAAAAAAAAAABQIDBAYHAQAI/8QAOxAAAgEDAwEFBgQFAwQDAAAAAQIDAAQRBRIhMQYTQVFhIjJxgZGhBxQjQhUzUrHwcsHhFiRi0SVDwv/EABkBAAMBAQEAAAAAAAAAAAAAAAECAwAEBf/EAB8RAAICAwEBAQEBAAAAAAAAAAABAhEDITESQVEEIv/aAAwDAQACEQMRAD8AtxPNcY4rnOa5KeK5y428gUEsQAPM0F1vXLaxtpXWVXkQHaB5+FCO3d8sdvBB3+0vId65wSv+f3qqay2mKIltoFjU8qSdzEep8DWNYPaZbgu8krGRnJdm6Enx9fOlMN0aoJk2jkndwP8A3Q+adjJut8Ko4PHWmjcTSDG5Rnjgc1qFugnc6kIo+5tBgH3nPU/8eWag20aqO8K7gh6HjJppY1Unk5xyRUoKp00YcCRnUqo8jmjwHSQbkRHDL31x58BUHzzTJuXkuEaTazA9McAUX0nRFkiNxdP7XHskdCfP1pV7ZQwKUTLTbsKCc5+GOlaw0yHq9sllNbzw5VZUDnIyM+oxRG11psotzB+kOBKvUfIDj50Rn0a4n0CK4KMrxn2Fz18+tDdIWGYNDdQujnjOTkk9Tg5+2KCpjU0bT2H16LU9PW2Zybm3UK2f3joGFWlTWAaXfXfZy4hurecd2CQoYZDL4g+nl5VuGjalBqunQ3cBwJByufdPiKKMETXAecV3wpIHNMAXXq9XaNGKAzYpia4K4HHPnTjmoUx2Mu4/ephKJ+IMkNzcqEb9S3GGORj4VRZWLuqLwc9DRbXpZJLyVHPIdt3PU7jmhMMbtcg5Awc80ULIfvFKyrbxDG0YJ8qQm2CM4PI8fXyp2UCIEK2526ua5HCHjDueM9D41rBRy1PXeOo3fKpemWwt5fzMy5RQAoI4pdtaxyOQW5PDHPAA/wCKtIggjtlhCKZANxHkfAfKg2UjEnaRpS3KrIys7dRuHTzqyWXZeych54gzZzyKf7P26R2iKQM4qwwR4xioNs6fMUeh06FotjLuGMc0J1bslY3cLiGMQykHDquefhVphj9mkyR9fKm2tinzhBcXSX09hfbmEcrIyk+6QcEit1/DqJrfQUhkk3HcSDjwJ4+1ZTqunfmO3lzHCP5ssjcf6mTP1FaP2P1/TRELCRjb3EB7pHf3JceR6c+R6VRPZFqi/wAWdvNLPFNRtuUMPnz0NLzTijlcriHNKogM7zkUMvCC4D42+tTg/J9KA9rGkXRL1oc7hE3I8M9ftmlRjL+0l1DPq9xNatmFn9k+fnXdG09r7vC7MACqoVXJLMeB19CflUns/oKaxbTncRJEQQAeoNGrOx/6dsLq4kIkljbfGCd2DjaCfqaL1HRoJOWyr39q9rcNAzBivUin7eJmtC68kHxFJ2T3khmkZnZzuY+po/c6abfRTKq5aMBj6c8j6GlbqkNGNtsiaRbhZkjbJORu/wBOcn6gH60VjB/icas2WmZmPxzg/fNQbG5U3LzKNuIAMeox/wA125eeG8tpIWR5YyFAPA3EjOfTJNKwxdGq6UuI0I8qP2vhVD03tQlqUt9WtZLSboG6ofgat2m6hBdKGt5VkH/ielSqunTaktB+IjbSJjhajfmO6QlyFHmaGzdorESGJJDcTD/6oRubNM3YlVsxrV7ua07XaizFz3Ny0YbpgGQt/wDo1Z9Nsrl4Hu9NiZ7kMZJLWRNyzoR1HkR5ig3bmMwdprppYhE99DHIYVbJ4ODn145FHtM1H+HacskquYGtyscuADuA93JzzkeHP0p/wk+svH4ca1Jq2mTrKJN1vIYz3jZZfQnqcetW4Cs+/CZJU0y4eVtzTymRyRyGPnWhLyKdcEZ1DinM02opwUQGZMMfKoV0BIgVl3KeCCMjHrU1+OfAmuMo2cAHnpQMzMZ0n7I61+aiQvps5KsuOg64+I6j4UvtZcrcQ2/5aRTDOA27PUDp/vVi7YXlpa2cltPGJnmTCxfEdT5VQJ0mjsoYZg4IJIz4A016AulutNNjhS2ZEYRybULAeyWxkc+eKLdoGit+z1xvwoKFV9SRVG0u8ns9StoZ5H7pX9zrg+H3qdrt5c6zcLGjBLYNtUA8cZ8fHx5qDj/o6VkTWiNo8RNj3hPMku1BnpjkfU1O/LpOO5MBubh8yGIf0g456dTuPXwpvYLK0McfujhSR0POTRPsRMkPaCWSdMxyxpGrf0kf38KKf0XxxEu57NvHo8d1p+nvZSxIe+MspIkzjGF5HGMYzk5znOKM9hxJBc9wcdM8dKsmosDauZmAiUePSgfZxw2sFoxhMGklP0Vx4/JYe163H5EpAJAmCGdEDMDjjgkceJ61nU8c0enym0uNXjvdwCOhKRqS37uAp6gAAeFbDkPK6kccf2oB2yVYtLhYKMC7hBx5bxTRkkrFcHJ0Zd2yjnh7X2tq0z3EscESb3xlyQc5x6mrDpd+thb3fZ3U1W5srrIDZG6Nz0YHyzzUb8QEsh2hinR5FulYLcoVIOByrDPXIP2oBdXLXusgbAjbu7Dc+wOgpt6Jv6aN+Gt2bC4n0+fhSMcn9ynhvmCfpWmjwNYlDp11bX2l3LTSrBLcd1HjllAxl1JA4Gccjn4GtS7JXd1cWc9vqBU3VnO9vIV6EjGD8wQfnTRv6JKvgeArter1OKZlKNxodf3F0MQ2iqHbgyMeF9ceNFHHFQZ+px50qMwSmmWtoWmlHf3LDLTS8kn08hVP7VYlv4yh3Zzz9KvF5GZVAAyT9qrHaWwS3FnICTmTaTRfALpUI55o5oUmT20kG1vEg8Y+9Wa1jWLTDGFAnglZXHnngf2H1oJrDIuucj9OMIPmOv3q0aqI7e4a/wBrNG6YlVBkkY60mT4UxfpFuAksVvGT7E0gQnHQHnP2qXcQdxYRS2fv257yMZ6gckevINQ8IZIhk7c98hUdfHPzz96l22He8jj5Vo+7j590N7RqXw6NFj7X6lK8WnImY7OdFlLj9xPIHyGPrS+yOoWR1FoVmXfnAGec0Sgltf4fDaXIjdY41XYwzjAAqTp2j6PJIJe4jLq2eJPdHn1pVspuiykhZFZDkEcmg3arZcW9rbPIkQmu4gHcgKCGz4/DpRaLu1iVYgNoHGDnNZv+IHbTT4G1DSYkE10sARHaMSRhyfaBB6HHQ+FPGNuiUp+FZXrOCZtf1KG+vWuWs3nXe3OSCQcA9MnpU3sbaQ3WqbrkB3SYFUx/MLMOPhjNVHQtRuF1EyyhppJWG9ieWHAOas+jXl5oesLewW6M9szGS0mbYzBRkgE8Zx8+nBqjVM54u0ahr8dvb60l5dfybJV2Iq9WKs2FHmSFAqwdmLG4srB3v8fnbqZ7m4C9FZj7o+AAHyqkzdsdLk1m3m1m2u9MYCOQ213CSGkXKhwQMMoViMjxwcVJ7cfiZZaLZmDRCl1qTD2VkBVYARkMwOCTjGB8+nV0hW9Gjfb416vlLSu3HabS9SlvrbWLhpZnLyrM3eJKfVTx9MY8MVtXYb8SBrekSXGrwwW9zHOY9sJIVgFU5wSfM+PhT0IpDEvAqJInsnHnUqXmozuNpAGT5VNDsiyjn1FBO04/+OVjxtcFfjjmjN3cW9vC9zdSpFEgyXdsAVQ9Y1+PVtSgS2V1tYSyjdwXJ8SPD4U74IugjX4f0xMCckYfHj60V0jVhd2It5WDSINuT+4edRb2FpQEfH6iMAPUUDsZu7uYyDhUGXPn6fWk8qUSkZeZFnsCsKss7EMvERJ6LnOP88qLaHlrt5AARjIU+ZqDDpN9qsAntof0nG5XJAGKni2fRtpmuoWcDPdpkn1qLLr5+BBrdZL1Z5rV8Nw+3dtb5DoaNWVrYhkEclyGwQUEmcD580vs1rthdLhbiHz5bFGr7tPpGnWb3F3cQ+z7qqwLufJR40qs6o5vCK/2t11OzGjk2xxe3AKxqzk49cHyFYo5kuLl3kYvI5LMzHknqSaN9pdUuNc1qS9u5OT/AC4vCJeoUf8AvxND5NiNK2du5dgx5Y5rogvJ52WbyO2N6fE891FHC7K5IwVOMDxOfQVZ7++EMqG1v5buZJVdVcFhK/O5nB6+XPWqpG7Qoe7JG7jd6Hwog8L2mmLOuc3B2hvQdaL2xU9Gh612v0u/7E2umShor6Ixod6b+6UgrJg55AUnGceHXFZVM6SXMrrvCFztEjbjjPGT50+0irC6sOX2+1nGfWmUhknnjhhieSaQhVjRclmzjAHifSmQkiV/FJF0z+HW8UUULMGmdRl5mHTcx52jwUYHjyeaN9m+z/ay/wBONzommXM1o8hxImArMAAcZIz06irr2B/CCWWSO/7WJ3cQ5XTwfab/AFkHgf8AiOfPFbXBDFbwpDBGkcUahURFACgdAB4CmAotmYX19Zaehe+u4YMftdvaPyHP2qi672+gQvHpNt3hI/mzcAfBRz9apksjs5LkMx5Zjz/eowBkYk8D0GKFBbJGo6pfaiwl1G4eTH8uPoqnzCjimLOU28yEnjcDk002Xk9B0pU+3ux6eNZilp10C3ubVl6945HqN5ANVSX9OSQebZB9OaM3l2Lu2s1mcKUiyzkccn09QKGTpLb3DRzAiRDgjH+ZFCKpDTdstfZTtQkUUWn6nM8dovCvGPXo3jj1Fe1q4E1zgZS2PtKqjG8eHxqpwQm4nSGJfbkbaMHHJo7NF+USEtl1C4ORjBHUfCpziky+OUmqAt0oe4IQfAeQrsamCMuq+23C8U5cw4EbD3ujYNNwzNHcbwOc5Hoaeyb6EI7RdPtTdXuDcOCYom6nPQkUL375kznB5Yep61L75m1SO4vGZxuDOW5yDUaZoW1GQ26skDPmNTyVHgPXFBAYRiso5I33AmXHAI6sSevkAB9TTc1zPLZQx8d3bpt2EckFid31IH0pDySFJJSWOR9K7ppM0ke1gJI+ApPvAnBH1omOalZ/kxHHOCssiK4j8UB86fsZ5tPe3vIAS5JBI95SpGCp/a3ukHxPnUDUJmubt5pWJdsAk9emKSksiAd3IyEnOVOMGiuCtqz6m7Ea6e0PZ22vnZGn5SYpwCw8ceGeDjwzjwo/WC/g72tbTtdfS9Ql/wC2vyNryMBslA4Pz90+uPOt6oDJ2fIJ2sreZFNbQibV9pvGiTJbytiFSM4GCfv8KJaVpEN0d8uGt1G4923vfOmSJ2VJztB5pcsbC2Ut55+fjRnW4dPl1CK20uCVXV8OC+5XzjbjjPiaY7TWj2OpJprjBt41V8f1kZb7nHyomGJ7iSGC27ogP+WKtkA5BZuD8jSIpO7G5iGLcknJPTgeVJWPvLlUPRAFNOiNRKiqMnPAxnJJFBBYU7NzWVnei61GZYyoyiY5GfHAozrE2lXI721u4CHYxuobHtAZBGfpmqPfqDfXAQkr3rBd3XGTio+MnIHFJLHbuykMvlVRYoraKezM8cgBVMuvrQuVO5m9rG3PUHI+tM2U8iSBEbakhCsPAikyBhcNGMgAnINFRphlNSJc9lKIfzCMGjPUg5x/xUWNmhkSQ+9nIz50c0pO6tBJM4ELHG3qfkKh67Yi3limhwYJhuQj7j7ignumCUdWiO8wlh7tOpIJANRYpGiuI5F42sD9KmpCBZySDAAIA8yevFRGGQSWx6CnEZJvDmTkKyH2o3H7gemfWmol3qSnDA4pLRSqmSeMdM/7UjvCsu4eVYDJcRBcLhg/gB4kdP8APhX0V2N7ZSaj2bsri9t5nutm2V0UbXIONwz5jB+dfO0C99cQFWwjvy39OOT9ua3ns9f6bFo9srXVuoKZXMgGRU8ja4WwwUk3IwYsVBwT086P9kr9INK1qOZuEgEyZ8wcH7NVcmOCQPWlaeSVMWSFmdI3A8V3Zx9qqjnLN+HVgs2tR3d0B+kDOQR5e7mg2uTLea/e3ZYyZlJ3E5zjxqx9mXaNb50O0mIjjyz59aprMSoP9bZas+BQ9bKSobqWbPxp6Bf+8Dsu5Yf1GGce7zj64HzpyJQqR4pncVSdx1wB9xSowOmBLrgEODgilmPA4HOOQKmFQZ1cgZAr0iLk+oNGxqBqYDnnGB1qdIuUSZgCQfaUDnOP7VAJxOMeJozp+JbS+aUBz3DSZP8AUCvP9x86EjRIn5l2jVc+znAFE7N/zun3FhKctHmWI+vl8Ov1ofHCkgYFcdOld00GK6UozDawHWlY6OOCkIgc8Ng8+GKi90RwMkZ6+dLnJaYqzEheBT+nAO8wbkKBj60b0Ct0R9zG3YAnkY+NQzUy7Hd3JjUkKGx1681HdQS7eR4pyfB6zYZMbE7XGCF6j1H+citS7Ndh4bnR4JNSBMxHRScKOuP9/nWf6BawvrVmrJle570qTkFgCR9xW72M7W1jbrGBhowxz5/4KjlbWjr/AJ4+U5H/2Q=="/>
          <p:cNvSpPr>
            <a:spLocks noChangeAspect="1" noChangeArrowheads="1"/>
          </p:cNvSpPr>
          <p:nvPr/>
        </p:nvSpPr>
        <p:spPr bwMode="auto">
          <a:xfrm>
            <a:off x="152400" y="-52705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4104" name="AutoShape 13" descr="data:image/jpg;base64,/9j/4AAQSkZJRgABAQAAAQABAAD/2wBDAAkGBwgHBgkIBwgKCgkLDRYPDQwMDRsUFRAWIB0iIiAdHx8kKDQsJCYxJx8fLT0tMTU3Ojo6Iys/RD84QzQ5Ojf/2wBDAQoKCg0MDRoPDxo3JR8lNzc3Nzc3Nzc3Nzc3Nzc3Nzc3Nzc3Nzc3Nzc3Nzc3Nzc3Nzc3Nzc3Nzc3Nzc3Nzc3Nzf/wAARCACMAIwDASIAAhEBAxEB/8QAHAAAAQUBAQEAAAAAAAAAAAAABQIDBAYHAQAI/8QAOxAAAgEDAwEFBgQFAwQDAAAAAQIDAAQRBRIhMQYTQVFhIjJxgZGhBxQjQhUzUrHwcsHhFiRi0SVDwv/EABkBAAMBAQEAAAAAAAAAAAAAAAECAwAEBf/EAB8RAAICAwEBAQEBAAAAAAAAAAABAhEDITESQVEEIv/aAAwDAQACEQMRAD8AtxPNcY4rnOa5KeK5y428gUEsQAPM0F1vXLaxtpXWVXkQHaB5+FCO3d8sdvBB3+0vId65wSv+f3qqay2mKIltoFjU8qSdzEep8DWNYPaZbgu8krGRnJdm6Enx9fOlMN0aoJk2jkndwP8A3Q+adjJut8Ko4PHWmjcTSDG5Rnjgc1qFugnc6kIo+5tBgH3nPU/8eWag20aqO8K7gh6HjJppY1Unk5xyRUoKp00YcCRnUqo8jmjwHSQbkRHDL31x58BUHzzTJuXkuEaTazA9McAUX0nRFkiNxdP7XHskdCfP1pV7ZQwKUTLTbsKCc5+GOlaw0yHq9sllNbzw5VZUDnIyM+oxRG11psotzB+kOBKvUfIDj50Rn0a4n0CK4KMrxn2Fz18+tDdIWGYNDdQujnjOTkk9Tg5+2KCpjU0bT2H16LU9PW2Zybm3UK2f3joGFWlTWAaXfXfZy4hurecd2CQoYZDL4g+nl5VuGjalBqunQ3cBwJByufdPiKKMETXAecV3wpIHNMAXXq9XaNGKAzYpia4K4HHPnTjmoUx2Mu4/ephKJ+IMkNzcqEb9S3GGORj4VRZWLuqLwc9DRbXpZJLyVHPIdt3PU7jmhMMbtcg5Awc80ULIfvFKyrbxDG0YJ8qQm2CM4PI8fXyp2UCIEK2526ua5HCHjDueM9D41rBRy1PXeOo3fKpemWwt5fzMy5RQAoI4pdtaxyOQW5PDHPAA/wCKtIggjtlhCKZANxHkfAfKg2UjEnaRpS3KrIys7dRuHTzqyWXZeych54gzZzyKf7P26R2iKQM4qwwR4xioNs6fMUeh06FotjLuGMc0J1bslY3cLiGMQykHDquefhVphj9mkyR9fKm2tinzhBcXSX09hfbmEcrIyk+6QcEit1/DqJrfQUhkk3HcSDjwJ4+1ZTqunfmO3lzHCP5ssjcf6mTP1FaP2P1/TRELCRjb3EB7pHf3JceR6c+R6VRPZFqi/wAWdvNLPFNRtuUMPnz0NLzTijlcriHNKogM7zkUMvCC4D42+tTg/J9KA9rGkXRL1oc7hE3I8M9ftmlRjL+0l1DPq9xNatmFn9k+fnXdG09r7vC7MACqoVXJLMeB19CflUns/oKaxbTncRJEQQAeoNGrOx/6dsLq4kIkljbfGCd2DjaCfqaL1HRoJOWyr39q9rcNAzBivUin7eJmtC68kHxFJ2T3khmkZnZzuY+po/c6abfRTKq5aMBj6c8j6GlbqkNGNtsiaRbhZkjbJORu/wBOcn6gH60VjB/icas2WmZmPxzg/fNQbG5U3LzKNuIAMeox/wA125eeG8tpIWR5YyFAPA3EjOfTJNKwxdGq6UuI0I8qP2vhVD03tQlqUt9WtZLSboG6ofgat2m6hBdKGt5VkH/ielSqunTaktB+IjbSJjhajfmO6QlyFHmaGzdorESGJJDcTD/6oRubNM3YlVsxrV7ua07XaizFz3Ny0YbpgGQt/wDo1Z9Nsrl4Hu9NiZ7kMZJLWRNyzoR1HkR5ig3bmMwdprppYhE99DHIYVbJ4ODn145FHtM1H+HacskquYGtyscuADuA93JzzkeHP0p/wk+svH4ca1Jq2mTrKJN1vIYz3jZZfQnqcetW4Cs+/CZJU0y4eVtzTymRyRyGPnWhLyKdcEZ1DinM02opwUQGZMMfKoV0BIgVl3KeCCMjHrU1+OfAmuMo2cAHnpQMzMZ0n7I61+aiQvps5KsuOg64+I6j4UvtZcrcQ2/5aRTDOA27PUDp/vVi7YXlpa2cltPGJnmTCxfEdT5VQJ0mjsoYZg4IJIz4A016AulutNNjhS2ZEYRybULAeyWxkc+eKLdoGit+z1xvwoKFV9SRVG0u8ns9StoZ5H7pX9zrg+H3qdrt5c6zcLGjBLYNtUA8cZ8fHx5qDj/o6VkTWiNo8RNj3hPMku1BnpjkfU1O/LpOO5MBubh8yGIf0g456dTuPXwpvYLK0McfujhSR0POTRPsRMkPaCWSdMxyxpGrf0kf38KKf0XxxEu57NvHo8d1p+nvZSxIe+MspIkzjGF5HGMYzk5znOKM9hxJBc9wcdM8dKsmosDauZmAiUePSgfZxw2sFoxhMGklP0Vx4/JYe163H5EpAJAmCGdEDMDjjgkceJ61nU8c0enym0uNXjvdwCOhKRqS37uAp6gAAeFbDkPK6kccf2oB2yVYtLhYKMC7hBx5bxTRkkrFcHJ0Zd2yjnh7X2tq0z3EscESb3xlyQc5x6mrDpd+thb3fZ3U1W5srrIDZG6Nz0YHyzzUb8QEsh2hinR5FulYLcoVIOByrDPXIP2oBdXLXusgbAjbu7Dc+wOgpt6Jv6aN+Gt2bC4n0+fhSMcn9ynhvmCfpWmjwNYlDp11bX2l3LTSrBLcd1HjllAxl1JA4Gccjn4GtS7JXd1cWc9vqBU3VnO9vIV6EjGD8wQfnTRv6JKvgeArter1OKZlKNxodf3F0MQ2iqHbgyMeF9ceNFHHFQZ+px50qMwSmmWtoWmlHf3LDLTS8kn08hVP7VYlv4yh3Zzz9KvF5GZVAAyT9qrHaWwS3FnICTmTaTRfALpUI55o5oUmT20kG1vEg8Y+9Wa1jWLTDGFAnglZXHnngf2H1oJrDIuucj9OMIPmOv3q0aqI7e4a/wBrNG6YlVBkkY60mT4UxfpFuAksVvGT7E0gQnHQHnP2qXcQdxYRS2fv257yMZ6gckevINQ8IZIhk7c98hUdfHPzz96l22He8jj5Vo+7j590N7RqXw6NFj7X6lK8WnImY7OdFlLj9xPIHyGPrS+yOoWR1FoVmXfnAGec0Sgltf4fDaXIjdY41XYwzjAAqTp2j6PJIJe4jLq2eJPdHn1pVspuiykhZFZDkEcmg3arZcW9rbPIkQmu4gHcgKCGz4/DpRaLu1iVYgNoHGDnNZv+IHbTT4G1DSYkE10sARHaMSRhyfaBB6HHQ+FPGNuiUp+FZXrOCZtf1KG+vWuWs3nXe3OSCQcA9MnpU3sbaQ3WqbrkB3SYFUx/MLMOPhjNVHQtRuF1EyyhppJWG9ieWHAOas+jXl5oesLewW6M9szGS0mbYzBRkgE8Zx8+nBqjVM54u0ahr8dvb60l5dfybJV2Iq9WKs2FHmSFAqwdmLG4srB3v8fnbqZ7m4C9FZj7o+AAHyqkzdsdLk1m3m1m2u9MYCOQ213CSGkXKhwQMMoViMjxwcVJ7cfiZZaLZmDRCl1qTD2VkBVYARkMwOCTjGB8+nV0hW9Gjfb416vlLSu3HabS9SlvrbWLhpZnLyrM3eJKfVTx9MY8MVtXYb8SBrekSXGrwwW9zHOY9sJIVgFU5wSfM+PhT0IpDEvAqJInsnHnUqXmozuNpAGT5VNDsiyjn1FBO04/+OVjxtcFfjjmjN3cW9vC9zdSpFEgyXdsAVQ9Y1+PVtSgS2V1tYSyjdwXJ8SPD4U74IugjX4f0xMCckYfHj60V0jVhd2It5WDSINuT+4edRb2FpQEfH6iMAPUUDsZu7uYyDhUGXPn6fWk8qUSkZeZFnsCsKss7EMvERJ6LnOP88qLaHlrt5AARjIU+ZqDDpN9qsAntof0nG5XJAGKni2fRtpmuoWcDPdpkn1qLLr5+BBrdZL1Z5rV8Nw+3dtb5DoaNWVrYhkEclyGwQUEmcD580vs1rthdLhbiHz5bFGr7tPpGnWb3F3cQ+z7qqwLufJR40qs6o5vCK/2t11OzGjk2xxe3AKxqzk49cHyFYo5kuLl3kYvI5LMzHknqSaN9pdUuNc1qS9u5OT/AC4vCJeoUf8AvxND5NiNK2du5dgx5Y5rogvJ52WbyO2N6fE891FHC7K5IwVOMDxOfQVZ7++EMqG1v5buZJVdVcFhK/O5nB6+XPWqpG7Qoe7JG7jd6Hwog8L2mmLOuc3B2hvQdaL2xU9Gh612v0u/7E2umShor6Ixod6b+6UgrJg55AUnGceHXFZVM6SXMrrvCFztEjbjjPGT50+0irC6sOX2+1nGfWmUhknnjhhieSaQhVjRclmzjAHifSmQkiV/FJF0z+HW8UUULMGmdRl5mHTcx52jwUYHjyeaN9m+z/ay/wBONzommXM1o8hxImArMAAcZIz06irr2B/CCWWSO/7WJ3cQ5XTwfab/AFkHgf8AiOfPFbXBDFbwpDBGkcUahURFACgdAB4CmAotmYX19Zaehe+u4YMftdvaPyHP2qi672+gQvHpNt3hI/mzcAfBRz9apksjs5LkMx5Zjz/eowBkYk8D0GKFBbJGo6pfaiwl1G4eTH8uPoqnzCjimLOU28yEnjcDk002Xk9B0pU+3ux6eNZilp10C3ubVl6945HqN5ANVSX9OSQebZB9OaM3l2Lu2s1mcKUiyzkccn09QKGTpLb3DRzAiRDgjH+ZFCKpDTdstfZTtQkUUWn6nM8dovCvGPXo3jj1Fe1q4E1zgZS2PtKqjG8eHxqpwQm4nSGJfbkbaMHHJo7NF+USEtl1C4ORjBHUfCpziky+OUmqAt0oe4IQfAeQrsamCMuq+23C8U5cw4EbD3ujYNNwzNHcbwOc5Hoaeyb6EI7RdPtTdXuDcOCYom6nPQkUL375kznB5Yep61L75m1SO4vGZxuDOW5yDUaZoW1GQ26skDPmNTyVHgPXFBAYRiso5I33AmXHAI6sSevkAB9TTc1zPLZQx8d3bpt2EckFid31IH0pDySFJJSWOR9K7ppM0ke1gJI+ApPvAnBH1omOalZ/kxHHOCssiK4j8UB86fsZ5tPe3vIAS5JBI95SpGCp/a3ukHxPnUDUJmubt5pWJdsAk9emKSksiAd3IyEnOVOMGiuCtqz6m7Ea6e0PZ22vnZGn5SYpwCw8ceGeDjwzjwo/WC/g72tbTtdfS9Ql/wC2vyNryMBslA4Pz90+uPOt6oDJ2fIJ2sreZFNbQibV9pvGiTJbytiFSM4GCfv8KJaVpEN0d8uGt1G4923vfOmSJ2VJztB5pcsbC2Ut55+fjRnW4dPl1CK20uCVXV8OC+5XzjbjjPiaY7TWj2OpJprjBt41V8f1kZb7nHyomGJ7iSGC27ogP+WKtkA5BZuD8jSIpO7G5iGLcknJPTgeVJWPvLlUPRAFNOiNRKiqMnPAxnJJFBBYU7NzWVnei61GZYyoyiY5GfHAozrE2lXI721u4CHYxuobHtAZBGfpmqPfqDfXAQkr3rBd3XGTio+MnIHFJLHbuykMvlVRYoraKezM8cgBVMuvrQuVO5m9rG3PUHI+tM2U8iSBEbakhCsPAikyBhcNGMgAnINFRphlNSJc9lKIfzCMGjPUg5x/xUWNmhkSQ+9nIz50c0pO6tBJM4ELHG3qfkKh67Yi3limhwYJhuQj7j7ignumCUdWiO8wlh7tOpIJANRYpGiuI5F42sD9KmpCBZySDAAIA8yevFRGGQSWx6CnEZJvDmTkKyH2o3H7gemfWmol3qSnDA4pLRSqmSeMdM/7UjvCsu4eVYDJcRBcLhg/gB4kdP8APhX0V2N7ZSaj2bsri9t5nutm2V0UbXIONwz5jB+dfO0C99cQFWwjvy39OOT9ua3ns9f6bFo9srXVuoKZXMgGRU8ja4WwwUk3IwYsVBwT086P9kr9INK1qOZuEgEyZ8wcH7NVcmOCQPWlaeSVMWSFmdI3A8V3Zx9qqjnLN+HVgs2tR3d0B+kDOQR5e7mg2uTLea/e3ZYyZlJ3E5zjxqx9mXaNb50O0mIjjyz59aprMSoP9bZas+BQ9bKSobqWbPxp6Bf+8Dsu5Yf1GGce7zj64HzpyJQqR4pncVSdx1wB9xSowOmBLrgEODgilmPA4HOOQKmFQZ1cgZAr0iLk+oNGxqBqYDnnGB1qdIuUSZgCQfaUDnOP7VAJxOMeJozp+JbS+aUBz3DSZP8AUCvP9x86EjRIn5l2jVc+znAFE7N/zun3FhKctHmWI+vl8Ov1ofHCkgYFcdOld00GK6UozDawHWlY6OOCkIgc8Ng8+GKi90RwMkZ6+dLnJaYqzEheBT+nAO8wbkKBj60b0Ct0R9zG3YAnkY+NQzUy7Hd3JjUkKGx1681HdQS7eR4pyfB6zYZMbE7XGCF6j1H+citS7Ndh4bnR4JNSBMxHRScKOuP9/nWf6BawvrVmrJle570qTkFgCR9xW72M7W1jbrGBhowxz5/4KjlbWjr/AJ4+U5H/2Q=="/>
          <p:cNvSpPr>
            <a:spLocks noChangeAspect="1" noChangeArrowheads="1"/>
          </p:cNvSpPr>
          <p:nvPr/>
        </p:nvSpPr>
        <p:spPr bwMode="auto">
          <a:xfrm>
            <a:off x="152400" y="-52705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4105" name="AutoShape 15" descr="data:image/jpg;base64,/9j/4AAQSkZJRgABAQAAAQABAAD/2wBDAAkGBwgHBgkIBwgKCgkLDRYPDQwMDRsUFRAWIB0iIiAdHx8kKDQsJCYxJx8fLT0tMTU3Ojo6Iys/RD84QzQ5Ojf/2wBDAQoKCg0MDRoPDxo3JR8lNzc3Nzc3Nzc3Nzc3Nzc3Nzc3Nzc3Nzc3Nzc3Nzc3Nzc3Nzc3Nzc3Nzc3Nzc3Nzc3Nzf/wAARCACMAIwDASIAAhEBAxEB/8QAHAAAAQUBAQEAAAAAAAAAAAAABQIDBAYHAQAI/8QAOxAAAgEDAwEFBgQFAwQDAAAAAQIDAAQRBRIhMQYTQVFhIjJxgZGhBxQjQhUzUrHwcsHhFiRi0SVDwv/EABkBAAMBAQEAAAAAAAAAAAAAAAECAwAEBf/EAB8RAAICAwEBAQEBAAAAAAAAAAABAhEDITESQVEEIv/aAAwDAQACEQMRAD8AtxPNcY4rnOa5KeK5y428gUEsQAPM0F1vXLaxtpXWVXkQHaB5+FCO3d8sdvBB3+0vId65wSv+f3qqay2mKIltoFjU8qSdzEep8DWNYPaZbgu8krGRnJdm6Enx9fOlMN0aoJk2jkndwP8A3Q+adjJut8Ko4PHWmjcTSDG5Rnjgc1qFugnc6kIo+5tBgH3nPU/8eWag20aqO8K7gh6HjJppY1Unk5xyRUoKp00YcCRnUqo8jmjwHSQbkRHDL31x58BUHzzTJuXkuEaTazA9McAUX0nRFkiNxdP7XHskdCfP1pV7ZQwKUTLTbsKCc5+GOlaw0yHq9sllNbzw5VZUDnIyM+oxRG11psotzB+kOBKvUfIDj50Rn0a4n0CK4KMrxn2Fz18+tDdIWGYNDdQujnjOTkk9Tg5+2KCpjU0bT2H16LU9PW2Zybm3UK2f3joGFWlTWAaXfXfZy4hurecd2CQoYZDL4g+nl5VuGjalBqunQ3cBwJByufdPiKKMETXAecV3wpIHNMAXXq9XaNGKAzYpia4K4HHPnTjmoUx2Mu4/ephKJ+IMkNzcqEb9S3GGORj4VRZWLuqLwc9DRbXpZJLyVHPIdt3PU7jmhMMbtcg5Awc80ULIfvFKyrbxDG0YJ8qQm2CM4PI8fXyp2UCIEK2526ua5HCHjDueM9D41rBRy1PXeOo3fKpemWwt5fzMy5RQAoI4pdtaxyOQW5PDHPAA/wCKtIggjtlhCKZANxHkfAfKg2UjEnaRpS3KrIys7dRuHTzqyWXZeych54gzZzyKf7P26R2iKQM4qwwR4xioNs6fMUeh06FotjLuGMc0J1bslY3cLiGMQykHDquefhVphj9mkyR9fKm2tinzhBcXSX09hfbmEcrIyk+6QcEit1/DqJrfQUhkk3HcSDjwJ4+1ZTqunfmO3lzHCP5ssjcf6mTP1FaP2P1/TRELCRjb3EB7pHf3JceR6c+R6VRPZFqi/wAWdvNLPFNRtuUMPnz0NLzTijlcriHNKogM7zkUMvCC4D42+tTg/J9KA9rGkXRL1oc7hE3I8M9ftmlRjL+0l1DPq9xNatmFn9k+fnXdG09r7vC7MACqoVXJLMeB19CflUns/oKaxbTncRJEQQAeoNGrOx/6dsLq4kIkljbfGCd2DjaCfqaL1HRoJOWyr39q9rcNAzBivUin7eJmtC68kHxFJ2T3khmkZnZzuY+po/c6abfRTKq5aMBj6c8j6GlbqkNGNtsiaRbhZkjbJORu/wBOcn6gH60VjB/icas2WmZmPxzg/fNQbG5U3LzKNuIAMeox/wA125eeG8tpIWR5YyFAPA3EjOfTJNKwxdGq6UuI0I8qP2vhVD03tQlqUt9WtZLSboG6ofgat2m6hBdKGt5VkH/ielSqunTaktB+IjbSJjhajfmO6QlyFHmaGzdorESGJJDcTD/6oRubNM3YlVsxrV7ua07XaizFz3Ny0YbpgGQt/wDo1Z9Nsrl4Hu9NiZ7kMZJLWRNyzoR1HkR5ig3bmMwdprppYhE99DHIYVbJ4ODn145FHtM1H+HacskquYGtyscuADuA93JzzkeHP0p/wk+svH4ca1Jq2mTrKJN1vIYz3jZZfQnqcetW4Cs+/CZJU0y4eVtzTymRyRyGPnWhLyKdcEZ1DinM02opwUQGZMMfKoV0BIgVl3KeCCMjHrU1+OfAmuMo2cAHnpQMzMZ0n7I61+aiQvps5KsuOg64+I6j4UvtZcrcQ2/5aRTDOA27PUDp/vVi7YXlpa2cltPGJnmTCxfEdT5VQJ0mjsoYZg4IJIz4A016AulutNNjhS2ZEYRybULAeyWxkc+eKLdoGit+z1xvwoKFV9SRVG0u8ns9StoZ5H7pX9zrg+H3qdrt5c6zcLGjBLYNtUA8cZ8fHx5qDj/o6VkTWiNo8RNj3hPMku1BnpjkfU1O/LpOO5MBubh8yGIf0g456dTuPXwpvYLK0McfujhSR0POTRPsRMkPaCWSdMxyxpGrf0kf38KKf0XxxEu57NvHo8d1p+nvZSxIe+MspIkzjGF5HGMYzk5znOKM9hxJBc9wcdM8dKsmosDauZmAiUePSgfZxw2sFoxhMGklP0Vx4/JYe163H5EpAJAmCGdEDMDjjgkceJ61nU8c0enym0uNXjvdwCOhKRqS37uAp6gAAeFbDkPK6kccf2oB2yVYtLhYKMC7hBx5bxTRkkrFcHJ0Zd2yjnh7X2tq0z3EscESb3xlyQc5x6mrDpd+thb3fZ3U1W5srrIDZG6Nz0YHyzzUb8QEsh2hinR5FulYLcoVIOByrDPXIP2oBdXLXusgbAjbu7Dc+wOgpt6Jv6aN+Gt2bC4n0+fhSMcn9ynhvmCfpWmjwNYlDp11bX2l3LTSrBLcd1HjllAxl1JA4Gccjn4GtS7JXd1cWc9vqBU3VnO9vIV6EjGD8wQfnTRv6JKvgeArter1OKZlKNxodf3F0MQ2iqHbgyMeF9ceNFHHFQZ+px50qMwSmmWtoWmlHf3LDLTS8kn08hVP7VYlv4yh3Zzz9KvF5GZVAAyT9qrHaWwS3FnICTmTaTRfALpUI55o5oUmT20kG1vEg8Y+9Wa1jWLTDGFAnglZXHnngf2H1oJrDIuucj9OMIPmOv3q0aqI7e4a/wBrNG6YlVBkkY60mT4UxfpFuAksVvGT7E0gQnHQHnP2qXcQdxYRS2fv257yMZ6gckevINQ8IZIhk7c98hUdfHPzz96l22He8jj5Vo+7j590N7RqXw6NFj7X6lK8WnImY7OdFlLj9xPIHyGPrS+yOoWR1FoVmXfnAGec0Sgltf4fDaXIjdY41XYwzjAAqTp2j6PJIJe4jLq2eJPdHn1pVspuiykhZFZDkEcmg3arZcW9rbPIkQmu4gHcgKCGz4/DpRaLu1iVYgNoHGDnNZv+IHbTT4G1DSYkE10sARHaMSRhyfaBB6HHQ+FPGNuiUp+FZXrOCZtf1KG+vWuWs3nXe3OSCQcA9MnpU3sbaQ3WqbrkB3SYFUx/MLMOPhjNVHQtRuF1EyyhppJWG9ieWHAOas+jXl5oesLewW6M9szGS0mbYzBRkgE8Zx8+nBqjVM54u0ahr8dvb60l5dfybJV2Iq9WKs2FHmSFAqwdmLG4srB3v8fnbqZ7m4C9FZj7o+AAHyqkzdsdLk1m3m1m2u9MYCOQ213CSGkXKhwQMMoViMjxwcVJ7cfiZZaLZmDRCl1qTD2VkBVYARkMwOCTjGB8+nV0hW9Gjfb416vlLSu3HabS9SlvrbWLhpZnLyrM3eJKfVTx9MY8MVtXYb8SBrekSXGrwwW9zHOY9sJIVgFU5wSfM+PhT0IpDEvAqJInsnHnUqXmozuNpAGT5VNDsiyjn1FBO04/+OVjxtcFfjjmjN3cW9vC9zdSpFEgyXdsAVQ9Y1+PVtSgS2V1tYSyjdwXJ8SPD4U74IugjX4f0xMCckYfHj60V0jVhd2It5WDSINuT+4edRb2FpQEfH6iMAPUUDsZu7uYyDhUGXPn6fWk8qUSkZeZFnsCsKss7EMvERJ6LnOP88qLaHlrt5AARjIU+ZqDDpN9qsAntof0nG5XJAGKni2fRtpmuoWcDPdpkn1qLLr5+BBrdZL1Z5rV8Nw+3dtb5DoaNWVrYhkEclyGwQUEmcD580vs1rthdLhbiHz5bFGr7tPpGnWb3F3cQ+z7qqwLufJR40qs6o5vCK/2t11OzGjk2xxe3AKxqzk49cHyFYo5kuLl3kYvI5LMzHknqSaN9pdUuNc1qS9u5OT/AC4vCJeoUf8AvxND5NiNK2du5dgx5Y5rogvJ52WbyO2N6fE891FHC7K5IwVOMDxOfQVZ7++EMqG1v5buZJVdVcFhK/O5nB6+XPWqpG7Qoe7JG7jd6Hwog8L2mmLOuc3B2hvQdaL2xU9Gh612v0u/7E2umShor6Ixod6b+6UgrJg55AUnGceHXFZVM6SXMrrvCFztEjbjjPGT50+0irC6sOX2+1nGfWmUhknnjhhieSaQhVjRclmzjAHifSmQkiV/FJF0z+HW8UUULMGmdRl5mHTcx52jwUYHjyeaN9m+z/ay/wBONzommXM1o8hxImArMAAcZIz06irr2B/CCWWSO/7WJ3cQ5XTwfab/AFkHgf8AiOfPFbXBDFbwpDBGkcUahURFACgdAB4CmAotmYX19Zaehe+u4YMftdvaPyHP2qi672+gQvHpNt3hI/mzcAfBRz9apksjs5LkMx5Zjz/eowBkYk8D0GKFBbJGo6pfaiwl1G4eTH8uPoqnzCjimLOU28yEnjcDk002Xk9B0pU+3ux6eNZilp10C3ubVl6945HqN5ANVSX9OSQebZB9OaM3l2Lu2s1mcKUiyzkccn09QKGTpLb3DRzAiRDgjH+ZFCKpDTdstfZTtQkUUWn6nM8dovCvGPXo3jj1Fe1q4E1zgZS2PtKqjG8eHxqpwQm4nSGJfbkbaMHHJo7NF+USEtl1C4ORjBHUfCpziky+OUmqAt0oe4IQfAeQrsamCMuq+23C8U5cw4EbD3ujYNNwzNHcbwOc5Hoaeyb6EI7RdPtTdXuDcOCYom6nPQkUL375kznB5Yep61L75m1SO4vGZxuDOW5yDUaZoW1GQ26skDPmNTyVHgPXFBAYRiso5I33AmXHAI6sSevkAB9TTc1zPLZQx8d3bpt2EckFid31IH0pDySFJJSWOR9K7ppM0ke1gJI+ApPvAnBH1omOalZ/kxHHOCssiK4j8UB86fsZ5tPe3vIAS5JBI95SpGCp/a3ukHxPnUDUJmubt5pWJdsAk9emKSksiAd3IyEnOVOMGiuCtqz6m7Ea6e0PZ22vnZGn5SYpwCw8ceGeDjwzjwo/WC/g72tbTtdfS9Ql/wC2vyNryMBslA4Pz90+uPOt6oDJ2fIJ2sreZFNbQibV9pvGiTJbytiFSM4GCfv8KJaVpEN0d8uGt1G4923vfOmSJ2VJztB5pcsbC2Ut55+fjRnW4dPl1CK20uCVXV8OC+5XzjbjjPiaY7TWj2OpJprjBt41V8f1kZb7nHyomGJ7iSGC27ogP+WKtkA5BZuD8jSIpO7G5iGLcknJPTgeVJWPvLlUPRAFNOiNRKiqMnPAxnJJFBBYU7NzWVnei61GZYyoyiY5GfHAozrE2lXI721u4CHYxuobHtAZBGfpmqPfqDfXAQkr3rBd3XGTio+MnIHFJLHbuykMvlVRYoraKezM8cgBVMuvrQuVO5m9rG3PUHI+tM2U8iSBEbakhCsPAikyBhcNGMgAnINFRphlNSJc9lKIfzCMGjPUg5x/xUWNmhkSQ+9nIz50c0pO6tBJM4ELHG3qfkKh67Yi3limhwYJhuQj7j7ignumCUdWiO8wlh7tOpIJANRYpGiuI5F42sD9KmpCBZySDAAIA8yevFRGGQSWx6CnEZJvDmTkKyH2o3H7gemfWmol3qSnDA4pLRSqmSeMdM/7UjvCsu4eVYDJcRBcLhg/gB4kdP8APhX0V2N7ZSaj2bsri9t5nutm2V0UbXIONwz5jB+dfO0C99cQFWwjvy39OOT9ua3ns9f6bFo9srXVuoKZXMgGRU8ja4WwwUk3IwYsVBwT086P9kr9INK1qOZuEgEyZ8wcH7NVcmOCQPWlaeSVMWSFmdI3A8V3Zx9qqjnLN+HVgs2tR3d0B+kDOQR5e7mg2uTLea/e3ZYyZlJ3E5zjxqx9mXaNb50O0mIjjyz59aprMSoP9bZas+BQ9bKSobqWbPxp6Bf+8Dsu5Yf1GGce7zj64HzpyJQqR4pncVSdx1wB9xSowOmBLrgEODgilmPA4HOOQKmFQZ1cgZAr0iLk+oNGxqBqYDnnGB1qdIuUSZgCQfaUDnOP7VAJxOMeJozp+JbS+aUBz3DSZP8AUCvP9x86EjRIn5l2jVc+znAFE7N/zun3FhKctHmWI+vl8Ov1ofHCkgYFcdOld00GK6UozDawHWlY6OOCkIgc8Ng8+GKi90RwMkZ6+dLnJaYqzEheBT+nAO8wbkKBj60b0Ct0R9zG3YAnkY+NQzUy7Hd3JjUkKGx1681HdQS7eR4pyfB6zYZMbE7XGCF6j1H+citS7Ndh4bnR4JNSBMxHRScKOuP9/nWf6BawvrVmrJle570qTkFgCR9xW72M7W1jbrGBhowxz5/4KjlbWjr/AJ4+U5H/2Q=="/>
          <p:cNvSpPr>
            <a:spLocks noChangeAspect="1" noChangeArrowheads="1"/>
          </p:cNvSpPr>
          <p:nvPr/>
        </p:nvSpPr>
        <p:spPr bwMode="auto">
          <a:xfrm>
            <a:off x="152400" y="-52705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autoUpdateAnimBg="0"/>
      <p:bldP spid="9830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by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500438"/>
            <a:ext cx="2779712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baby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33375"/>
            <a:ext cx="3005137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bbpayasi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04813"/>
            <a:ext cx="21431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bbcveloyflor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8175" y="2997200"/>
            <a:ext cx="2368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67000"/>
            <a:ext cx="4648200" cy="338931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s-ES" sz="2800" smtClean="0"/>
              <a:t>	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s-ES" sz="2800" smtClean="0"/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s-ES" sz="2800" smtClean="0"/>
              <a:t>	Es el sexo que le confieren al infante las actitudes y conductas de los que lo rodean, condicionando a su vez en él actitudes y conductas esperadas.</a:t>
            </a:r>
          </a:p>
        </p:txBody>
      </p:sp>
      <p:pic>
        <p:nvPicPr>
          <p:cNvPr id="6147" name="Picture 4" descr="baby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79400"/>
            <a:ext cx="4038600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WordArt 5"/>
          <p:cNvSpPr>
            <a:spLocks noChangeArrowheads="1" noChangeShapeType="1" noTextEdit="1"/>
          </p:cNvSpPr>
          <p:nvPr/>
        </p:nvSpPr>
        <p:spPr bwMode="auto">
          <a:xfrm rot="4132065">
            <a:off x="3271044" y="2621757"/>
            <a:ext cx="6554787" cy="14351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s-MX" sz="3600" i="1" kern="10">
                <a:ln w="15875">
                  <a:solidFill>
                    <a:srgbClr val="FF99CC"/>
                  </a:solidFill>
                  <a:round/>
                  <a:headEnd/>
                  <a:tailEnd/>
                </a:ln>
                <a:solidFill>
                  <a:srgbClr val="CC00CC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Century"/>
              </a:rPr>
              <a:t>SEXO DE ASIGNACIÓN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sz="2800" dirty="0" smtClean="0">
                <a:solidFill>
                  <a:srgbClr val="990099"/>
                </a:solidFill>
                <a:latin typeface="Arial" charset="0"/>
              </a:rPr>
              <a:t>:</a:t>
            </a:r>
            <a:br>
              <a:rPr lang="es-MX" sz="2800" dirty="0" smtClean="0">
                <a:solidFill>
                  <a:srgbClr val="990099"/>
                </a:solidFill>
                <a:latin typeface="Arial" charset="0"/>
              </a:rPr>
            </a:br>
            <a:r>
              <a:rPr lang="es-MX" sz="2800" dirty="0" smtClean="0">
                <a:latin typeface="Arial" charset="0"/>
              </a:rPr>
              <a:t> </a:t>
            </a:r>
            <a:br>
              <a:rPr lang="es-MX" sz="2800" dirty="0" smtClean="0">
                <a:latin typeface="Arial" charset="0"/>
              </a:rPr>
            </a:br>
            <a:r>
              <a:rPr lang="es-MX" sz="3200" dirty="0" smtClean="0">
                <a:solidFill>
                  <a:srgbClr val="990099"/>
                </a:solidFill>
                <a:latin typeface="Arial" charset="0"/>
              </a:rPr>
              <a:t> IDENTIDAD DE GÉNERO :</a:t>
            </a:r>
            <a:r>
              <a:rPr lang="es-MX" sz="3200" dirty="0" smtClean="0">
                <a:solidFill>
                  <a:srgbClr val="FF9933"/>
                </a:solidFill>
                <a:latin typeface="Arial" charset="0"/>
              </a:rPr>
              <a:t/>
            </a:r>
            <a:br>
              <a:rPr lang="es-MX" sz="3200" dirty="0" smtClean="0">
                <a:solidFill>
                  <a:srgbClr val="FF9933"/>
                </a:solidFill>
                <a:latin typeface="Arial" charset="0"/>
              </a:rPr>
            </a:br>
            <a:endParaRPr lang="es-MX" sz="3200" dirty="0" smtClean="0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es-MX" smtClean="0">
                <a:solidFill>
                  <a:srgbClr val="660066"/>
                </a:solidFill>
                <a:latin typeface="Arial" charset="0"/>
              </a:rPr>
              <a:t>	Categoría social, en función de la socialización, tiene componentes sociales, culturales y psicológicos, como resultado de experiencias directas e indirectas, de aprendizajes; nos desarrollamos muy:</a:t>
            </a:r>
          </a:p>
          <a:p>
            <a:pPr algn="just">
              <a:buFontTx/>
              <a:buNone/>
            </a:pPr>
            <a:endParaRPr lang="es-MX" smtClean="0">
              <a:solidFill>
                <a:srgbClr val="660066"/>
              </a:solidFill>
              <a:latin typeface="Arial" charset="0"/>
            </a:endParaRPr>
          </a:p>
          <a:p>
            <a:pPr algn="just">
              <a:buFontTx/>
              <a:buNone/>
            </a:pPr>
            <a:r>
              <a:rPr lang="es-MX" smtClean="0">
                <a:solidFill>
                  <a:srgbClr val="660066"/>
                </a:solidFill>
                <a:latin typeface="Arial" charset="0"/>
              </a:rPr>
              <a:t>                                                     </a:t>
            </a:r>
            <a:br>
              <a:rPr lang="es-MX" smtClean="0">
                <a:solidFill>
                  <a:srgbClr val="660066"/>
                </a:solidFill>
                <a:latin typeface="Arial" charset="0"/>
              </a:rPr>
            </a:br>
            <a:r>
              <a:rPr lang="es-MX" smtClean="0">
                <a:solidFill>
                  <a:srgbClr val="0000FF"/>
                </a:solidFill>
                <a:latin typeface="Arial" charset="0"/>
              </a:rPr>
              <a:t>masculinos</a:t>
            </a:r>
            <a:r>
              <a:rPr lang="es-MX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es-MX" smtClean="0">
                <a:solidFill>
                  <a:srgbClr val="660066"/>
                </a:solidFill>
                <a:latin typeface="Arial" charset="0"/>
              </a:rPr>
              <a:t>          </a:t>
            </a:r>
            <a:r>
              <a:rPr lang="es-MX" smtClean="0">
                <a:solidFill>
                  <a:srgbClr val="FF00FF"/>
                </a:solidFill>
                <a:latin typeface="Arial" charset="0"/>
              </a:rPr>
              <a:t>femeninos</a:t>
            </a:r>
            <a:r>
              <a:rPr lang="es-MX" smtClean="0">
                <a:solidFill>
                  <a:srgbClr val="FF9933"/>
                </a:solidFill>
                <a:latin typeface="Arial" charset="0"/>
              </a:rPr>
              <a:t/>
            </a:r>
            <a:br>
              <a:rPr lang="es-MX" smtClean="0">
                <a:solidFill>
                  <a:srgbClr val="FF9933"/>
                </a:solidFill>
                <a:latin typeface="Arial" charset="0"/>
              </a:rPr>
            </a:br>
            <a:endParaRPr lang="es-MX" smtClean="0"/>
          </a:p>
        </p:txBody>
      </p:sp>
      <p:pic>
        <p:nvPicPr>
          <p:cNvPr id="7172" name="Picture 9" descr="http://3.bp.blogspot.com/_MjhaDooP1aI/TPUg4G7rwjI/AAAAAAAAABg/FzxF99h19Jw/s1600/genero-masculino-y-femenino_fullbloc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4357688"/>
            <a:ext cx="2714625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57250" y="500063"/>
            <a:ext cx="7808913" cy="39290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s-MX" dirty="0" smtClean="0">
              <a:solidFill>
                <a:srgbClr val="9900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MX" dirty="0" smtClean="0">
                <a:solidFill>
                  <a:srgbClr val="990099"/>
                </a:solidFill>
                <a:latin typeface="Arial" charset="0"/>
              </a:rPr>
              <a:t>IDENTIDAD DE GÉNERO:</a:t>
            </a:r>
            <a:br>
              <a:rPr lang="es-MX" dirty="0" smtClean="0">
                <a:solidFill>
                  <a:srgbClr val="990099"/>
                </a:solidFill>
                <a:latin typeface="Arial" charset="0"/>
              </a:rPr>
            </a:br>
            <a:endParaRPr lang="es-MX" dirty="0" smtClean="0"/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s-MX" sz="3600" dirty="0" smtClean="0">
                <a:solidFill>
                  <a:schemeClr val="accent1">
                    <a:lumMod val="50000"/>
                  </a:schemeClr>
                </a:solidFill>
              </a:rPr>
              <a:t>Percepción subjetiva, íntima de </a:t>
            </a:r>
            <a:r>
              <a:rPr lang="es-MX" sz="3600" dirty="0" smtClean="0">
                <a:solidFill>
                  <a:srgbClr val="CC00CC"/>
                </a:solidFill>
              </a:rPr>
              <a:t>sentirse mujer u hombre.</a:t>
            </a:r>
            <a:r>
              <a:rPr lang="es-MX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 eaLnBrk="1" hangingPunct="1">
              <a:lnSpc>
                <a:spcPct val="80000"/>
              </a:lnSpc>
              <a:defRPr/>
            </a:pPr>
            <a:endParaRPr lang="es-MX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s-MX" sz="3600" dirty="0" smtClean="0">
                <a:solidFill>
                  <a:schemeClr val="accent1">
                    <a:lumMod val="50000"/>
                  </a:schemeClr>
                </a:solidFill>
              </a:rPr>
              <a:t>No se determina en los bebés, sino a los 12 años. </a:t>
            </a:r>
          </a:p>
        </p:txBody>
      </p:sp>
      <p:pic>
        <p:nvPicPr>
          <p:cNvPr id="8195" name="Picture 1029" descr="http://3.bp.blogspot.com/_Y21DwsOh8js/TNCI1KnUuSI/AAAAAAAAADY/5-wUtVCqrTc/s1600/dia+del+ni%C3%B1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3350" y="4286250"/>
            <a:ext cx="39306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uiExpand="1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smtClean="0">
                <a:latin typeface="Arial" charset="0"/>
              </a:rPr>
              <a:t/>
            </a:r>
            <a:br>
              <a:rPr lang="es-MX" sz="1400" u="sng" smtClean="0">
                <a:latin typeface="Arial" charset="0"/>
              </a:rPr>
            </a:br>
            <a:endParaRPr lang="es-MX" sz="1400" smtClean="0">
              <a:latin typeface="Arial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625" y="857250"/>
            <a:ext cx="8207375" cy="4908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s-MX" sz="2800" dirty="0" smtClean="0">
              <a:solidFill>
                <a:srgbClr val="990099"/>
              </a:solidFill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es-MX" sz="2800" dirty="0" smtClean="0">
                <a:solidFill>
                  <a:srgbClr val="990099"/>
                </a:solidFill>
              </a:rPr>
              <a:t>                   ROL DE GÉNERO: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s-ES" sz="2800" dirty="0" smtClean="0">
              <a:solidFill>
                <a:srgbClr val="0033CC"/>
              </a:solidFill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es-MX" sz="2800" dirty="0" smtClean="0"/>
              <a:t> </a:t>
            </a:r>
            <a:r>
              <a:rPr lang="es-MX" sz="2800" dirty="0" smtClean="0">
                <a:solidFill>
                  <a:schemeClr val="accent2">
                    <a:lumMod val="25000"/>
                  </a:schemeClr>
                </a:solidFill>
              </a:rPr>
              <a:t>Comportamiento que en una sociedad determinada y en una época determinada, </a:t>
            </a:r>
            <a:r>
              <a:rPr lang="es-MX" sz="2800" dirty="0" smtClean="0">
                <a:solidFill>
                  <a:schemeClr val="accent2">
                    <a:lumMod val="50000"/>
                  </a:schemeClr>
                </a:solidFill>
              </a:rPr>
              <a:t>exigencias</a:t>
            </a:r>
            <a:r>
              <a:rPr lang="es-MX" sz="2800" dirty="0" smtClean="0">
                <a:solidFill>
                  <a:schemeClr val="accent2">
                    <a:lumMod val="25000"/>
                  </a:schemeClr>
                </a:solidFill>
              </a:rPr>
              <a:t> como hombres o mujeres. </a:t>
            </a:r>
          </a:p>
          <a:p>
            <a:pPr algn="just" eaLnBrk="1" hangingPunct="1">
              <a:lnSpc>
                <a:spcPct val="90000"/>
              </a:lnSpc>
              <a:defRPr/>
            </a:pPr>
            <a:endParaRPr lang="es-MX" sz="2800" dirty="0" smtClean="0">
              <a:solidFill>
                <a:srgbClr val="FF3399"/>
              </a:solidFill>
            </a:endParaRPr>
          </a:p>
          <a:p>
            <a:pPr eaLnBrk="1" hangingPunct="1">
              <a:defRPr/>
            </a:pPr>
            <a:r>
              <a:rPr lang="es-MX" sz="2800" dirty="0" smtClean="0">
                <a:solidFill>
                  <a:srgbClr val="800080"/>
                </a:solidFill>
                <a:latin typeface="Lucida Handwriting" pitchFamily="66" charset="0"/>
              </a:rPr>
              <a:t>ESTEREOTIPOS DE GÉNERO:</a:t>
            </a:r>
          </a:p>
          <a:p>
            <a:pPr algn="just" eaLnBrk="1" hangingPunct="1">
              <a:defRPr/>
            </a:pPr>
            <a:r>
              <a:rPr lang="es-MX" sz="2800" dirty="0" smtClean="0"/>
              <a:t> Son las </a:t>
            </a:r>
            <a:r>
              <a:rPr lang="es-MX" sz="2800" u="sng" dirty="0" smtClean="0">
                <a:solidFill>
                  <a:schemeClr val="accent2">
                    <a:lumMod val="50000"/>
                  </a:schemeClr>
                </a:solidFill>
              </a:rPr>
              <a:t>ideas preconcebidas</a:t>
            </a:r>
            <a:r>
              <a:rPr lang="es-MX" sz="2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MX" sz="2800" dirty="0" smtClean="0"/>
              <a:t>en una sociedad respecto al género. Lo que se esperaría de un hombre o una mujer.</a:t>
            </a:r>
          </a:p>
          <a:p>
            <a:pPr algn="just" eaLnBrk="1" hangingPunct="1">
              <a:lnSpc>
                <a:spcPct val="90000"/>
              </a:lnSpc>
              <a:defRPr/>
            </a:pPr>
            <a:endParaRPr lang="es-MX" sz="2800" dirty="0" smtClean="0">
              <a:solidFill>
                <a:srgbClr val="FF3399"/>
              </a:solidFill>
            </a:endParaRPr>
          </a:p>
        </p:txBody>
      </p:sp>
      <p:pic>
        <p:nvPicPr>
          <p:cNvPr id="9220" name="Picture 5" descr="paternidad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0"/>
            <a:ext cx="17430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http://t2.gstatic.com/images?q=tbn:ANd9GcQtoqZl0LizzEoDBFGQKKEtDctHezsvpRv67Ne2aFn9WKah9rVbS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5718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36838"/>
            <a:ext cx="7748588" cy="2879725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1400" u="sng" smtClean="0">
                <a:latin typeface="Arial" charset="0"/>
              </a:rPr>
              <a:t/>
            </a:r>
            <a:br>
              <a:rPr lang="es-MX" sz="1400" u="sng" smtClean="0">
                <a:latin typeface="Arial" charset="0"/>
              </a:rPr>
            </a:br>
            <a:endParaRPr lang="es-MX" sz="1400" smtClean="0">
              <a:latin typeface="Arial" charset="0"/>
            </a:endParaRPr>
          </a:p>
        </p:txBody>
      </p:sp>
      <p:pic>
        <p:nvPicPr>
          <p:cNvPr id="10243" name="Picture 6" descr="http://www.san-pablo.com.ar/rol/imagenes/1271948436245_hym.jpg"/>
          <p:cNvPicPr>
            <a:picLocks noChangeAspect="1" noChangeArrowheads="1"/>
          </p:cNvPicPr>
          <p:nvPr/>
        </p:nvPicPr>
        <p:blipFill>
          <a:blip r:embed="rId2" cstate="print">
            <a:lum bright="60000" contrast="-56000"/>
          </a:blip>
          <a:srcRect/>
          <a:stretch>
            <a:fillRect/>
          </a:stretch>
        </p:blipFill>
        <p:spPr bwMode="auto">
          <a:xfrm>
            <a:off x="1143000" y="0"/>
            <a:ext cx="7072313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85813" y="857250"/>
            <a:ext cx="7429500" cy="50165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MX" sz="3600" dirty="0" smtClean="0">
                <a:solidFill>
                  <a:srgbClr val="B8007F"/>
                </a:solidFill>
              </a:rPr>
              <a:t>SEXUALIDAD: </a:t>
            </a:r>
          </a:p>
          <a:p>
            <a:pPr eaLnBrk="1" hangingPunct="1">
              <a:lnSpc>
                <a:spcPct val="90000"/>
              </a:lnSpc>
              <a:defRPr/>
            </a:pPr>
            <a:endParaRPr lang="es-MX" sz="2000" dirty="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es-MX" sz="36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Es el punto donde se reúnen: </a:t>
            </a:r>
          </a:p>
          <a:p>
            <a:pPr algn="just" eaLnBrk="1" hangingPunct="1">
              <a:lnSpc>
                <a:spcPct val="90000"/>
              </a:lnSpc>
              <a:defRPr/>
            </a:pPr>
            <a:endParaRPr lang="es-MX" sz="1600" dirty="0" smtClean="0">
              <a:solidFill>
                <a:srgbClr val="FF0066"/>
              </a:solidFill>
              <a:latin typeface="Arial" charset="0"/>
            </a:endParaRP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3600" u="sng" dirty="0" smtClean="0">
                <a:solidFill>
                  <a:srgbClr val="FF0066"/>
                </a:solidFill>
                <a:latin typeface="Arial" charset="0"/>
              </a:rPr>
              <a:t>el sexo </a:t>
            </a: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(</a:t>
            </a:r>
            <a:r>
              <a:rPr lang="es-MX" sz="3600" dirty="0" smtClean="0">
                <a:solidFill>
                  <a:srgbClr val="CC0053"/>
                </a:solidFill>
                <a:latin typeface="Arial" charset="0"/>
              </a:rPr>
              <a:t>biológico</a:t>
            </a: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) 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s-MX" sz="1600" dirty="0" smtClean="0">
              <a:solidFill>
                <a:srgbClr val="FF0066"/>
              </a:solidFill>
              <a:latin typeface="Arial" charset="0"/>
            </a:endParaRP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el </a:t>
            </a:r>
            <a:r>
              <a:rPr lang="es-MX" sz="3600" u="sng" dirty="0" smtClean="0">
                <a:solidFill>
                  <a:srgbClr val="FF0066"/>
                </a:solidFill>
                <a:latin typeface="Arial" charset="0"/>
              </a:rPr>
              <a:t>sexo de asignación </a:t>
            </a: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(</a:t>
            </a:r>
            <a:r>
              <a:rPr lang="es-MX" sz="3600" dirty="0" smtClean="0">
                <a:solidFill>
                  <a:srgbClr val="D00054"/>
                </a:solidFill>
                <a:latin typeface="Arial" charset="0"/>
              </a:rPr>
              <a:t>social</a:t>
            </a: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)</a:t>
            </a:r>
          </a:p>
          <a:p>
            <a:pPr algn="l" eaLnBrk="1" hangingPunct="1">
              <a:lnSpc>
                <a:spcPct val="90000"/>
              </a:lnSpc>
              <a:defRPr/>
            </a:pPr>
            <a:endParaRPr lang="es-MX" sz="1600" dirty="0" smtClean="0">
              <a:solidFill>
                <a:srgbClr val="FF0066"/>
              </a:solidFill>
              <a:latin typeface="Arial" charset="0"/>
            </a:endParaRP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s-MX" sz="3600" u="sng" dirty="0" smtClean="0">
                <a:solidFill>
                  <a:srgbClr val="FF0066"/>
                </a:solidFill>
                <a:latin typeface="Arial" charset="0"/>
              </a:rPr>
              <a:t>identidad de género </a:t>
            </a: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(</a:t>
            </a:r>
            <a:r>
              <a:rPr lang="es-MX" sz="3600" dirty="0" smtClean="0">
                <a:solidFill>
                  <a:srgbClr val="D00054"/>
                </a:solidFill>
                <a:latin typeface="Arial" charset="0"/>
              </a:rPr>
              <a:t>psicológico</a:t>
            </a:r>
            <a:r>
              <a:rPr lang="es-MX" sz="3600" dirty="0" smtClean="0">
                <a:solidFill>
                  <a:srgbClr val="FF0066"/>
                </a:solidFill>
                <a:latin typeface="Arial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autoUpdateAnimBg="0"/>
      <p:bldP spid="87043" grpId="0" uiExpand="1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s-ES" smtClean="0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s-ES" sz="6000" smtClean="0">
                <a:solidFill>
                  <a:srgbClr val="780298"/>
                </a:solidFill>
                <a:latin typeface="Monotype Corsiva" pitchFamily="66" charset="0"/>
              </a:rPr>
              <a:t>	</a:t>
            </a:r>
            <a:r>
              <a:rPr lang="es-ES" sz="6000" smtClean="0">
                <a:solidFill>
                  <a:srgbClr val="339933"/>
                </a:solidFill>
                <a:latin typeface="Monotype Corsiva" pitchFamily="66" charset="0"/>
              </a:rPr>
              <a:t>No existe ni bueno, ni malo; ni anormal, ni normal.</a:t>
            </a:r>
            <a:r>
              <a:rPr lang="es-ES" sz="6000" smtClean="0">
                <a:solidFill>
                  <a:srgbClr val="780298"/>
                </a:solidFill>
                <a:latin typeface="Monotype Corsiva" pitchFamily="66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es-ES" sz="6000" smtClean="0">
                <a:solidFill>
                  <a:srgbClr val="780298"/>
                </a:solidFill>
                <a:latin typeface="Monotype Corsiva" pitchFamily="66" charset="0"/>
              </a:rPr>
              <a:t>	</a:t>
            </a:r>
            <a:r>
              <a:rPr lang="es-ES" sz="6000" smtClean="0">
                <a:solidFill>
                  <a:srgbClr val="9900CC"/>
                </a:solidFill>
                <a:latin typeface="Monotype Corsiva" pitchFamily="66" charset="0"/>
              </a:rPr>
              <a:t>Sólo existe diversidad en la sexualidad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os">
  <a:themeElements>
    <a:clrScheme name="Globo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Globo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o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o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o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o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o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o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o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o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o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822</TotalTime>
  <Words>122</Words>
  <Application>Microsoft Office PowerPoint</Application>
  <PresentationFormat>Presentación en pantalla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Globos</vt:lpstr>
      <vt:lpstr>Diapositiva 1</vt:lpstr>
      <vt:lpstr> </vt:lpstr>
      <vt:lpstr>Diapositiva 3</vt:lpstr>
      <vt:lpstr>Diapositiva 4</vt:lpstr>
      <vt:lpstr>:    IDENTIDAD DE GÉNERO : </vt:lpstr>
      <vt:lpstr>Diapositiva 6</vt:lpstr>
      <vt:lpstr> </vt:lpstr>
      <vt:lpstr> </vt:lpstr>
      <vt:lpstr>Diapositiva 9</vt:lpstr>
      <vt:lpstr>PREFERENCIA GENÉRICA</vt:lpstr>
      <vt:lpstr> </vt:lpstr>
      <vt:lpstr> </vt:lpstr>
      <vt:lpstr>BISEXUAL</vt:lpstr>
      <vt:lpstr> </vt:lpstr>
      <vt:lpstr> </vt:lpstr>
    </vt:vector>
  </TitlesOfParts>
  <Company>Hogar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DIMENSIONES DEL SEXO: Cromosómica Génica Gonadal Hormonal Órganos Sexuales Pélvicos Internos (OSPIS) Órganos Sexuales Pélvicos Externos (OSPES) Cerebral</dc:title>
  <dc:creator>Felix Echeverría</dc:creator>
  <cp:lastModifiedBy>Felix</cp:lastModifiedBy>
  <cp:revision>55</cp:revision>
  <cp:lastPrinted>1601-01-01T00:00:00Z</cp:lastPrinted>
  <dcterms:created xsi:type="dcterms:W3CDTF">2004-09-01T03:10:12Z</dcterms:created>
  <dcterms:modified xsi:type="dcterms:W3CDTF">2011-09-28T05:04:01Z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